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366"/>
    <a:srgbClr val="00387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2" d="100"/>
          <a:sy n="102" d="100"/>
        </p:scale>
        <p:origin x="8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143320-EF04-4CDD-9FDC-846F90F0DD35}" type="datetimeFigureOut">
              <a:rPr lang="zh-TW" altLang="en-US" smtClean="0"/>
              <a:t>2023/10/19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1ADEF8-7B5E-42B7-B9F1-B7D4206A326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701149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203">
            <a:extLst>
              <a:ext uri="{FF2B5EF4-FFF2-40B4-BE49-F238E27FC236}">
                <a16:creationId xmlns:a16="http://schemas.microsoft.com/office/drawing/2014/main" id="{7D2AF063-10F2-7960-8298-3EE92DED3C8D}"/>
              </a:ext>
            </a:extLst>
          </p:cNvPr>
          <p:cNvSpPr/>
          <p:nvPr userDrawn="1"/>
        </p:nvSpPr>
        <p:spPr>
          <a:xfrm>
            <a:off x="4408645" y="1469308"/>
            <a:ext cx="8013339" cy="58992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7290995A-1A32-C4AB-20E3-C06B2B4A0BC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" y="134969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rgbClr val="003366"/>
                </a:solidFill>
              </a:defRPr>
            </a:lvl1pPr>
          </a:lstStyle>
          <a:p>
            <a:r>
              <a:rPr lang="en-US" altLang="zh-TW" dirty="0"/>
              <a:t>Course XX Presentation</a:t>
            </a:r>
            <a:br>
              <a:rPr lang="en-US" altLang="zh-TW" dirty="0"/>
            </a:br>
            <a:r>
              <a:rPr lang="en-US" altLang="zh-TW" dirty="0"/>
              <a:t>Title YYY 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0B9F5800-9046-BF38-8938-A9252A575EE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" y="4009708"/>
            <a:ext cx="7414260" cy="973772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003366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TW" dirty="0"/>
              <a:t>Speaker: AAA	Supervisor: BBB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D391592-B457-CF91-A748-1CBBA1FE141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7784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02F3CBC-6E22-4FF1-9ADC-3BED2D61120E}" type="datetime1">
              <a:rPr lang="zh-TW" altLang="en-US" smtClean="0"/>
              <a:t>2023/10/19</a:t>
            </a:fld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E9C7E27-7ED6-7FA7-7832-C29F48B97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356349"/>
            <a:ext cx="2743200" cy="365125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fld id="{47F830D6-9343-4186-B4B0-B600E5C5FB6B}" type="slidenum">
              <a:rPr lang="zh-TW" altLang="en-US" smtClean="0"/>
              <a:pPr/>
              <a:t>‹#›</a:t>
            </a:fld>
            <a:endParaRPr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8389FF28-03B7-2ECB-5B9B-E3E21A09163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649" b="27948"/>
          <a:stretch/>
        </p:blipFill>
        <p:spPr>
          <a:xfrm>
            <a:off x="9738608" y="0"/>
            <a:ext cx="2384811" cy="1011220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A061EF76-1B6F-B75E-3CB7-78F7FDCA43A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483835" y="96438"/>
            <a:ext cx="2254773" cy="830997"/>
          </a:xfrm>
          <a:prstGeom prst="rect">
            <a:avLst/>
          </a:prstGeom>
        </p:spPr>
      </p:pic>
      <p:sp>
        <p:nvSpPr>
          <p:cNvPr id="22" name="文字方塊 21">
            <a:extLst>
              <a:ext uri="{FF2B5EF4-FFF2-40B4-BE49-F238E27FC236}">
                <a16:creationId xmlns:a16="http://schemas.microsoft.com/office/drawing/2014/main" id="{57194535-EB43-0EB0-7558-3FA3F5C642E0}"/>
              </a:ext>
            </a:extLst>
          </p:cNvPr>
          <p:cNvSpPr txBox="1"/>
          <p:nvPr userDrawn="1"/>
        </p:nvSpPr>
        <p:spPr>
          <a:xfrm>
            <a:off x="91440" y="67390"/>
            <a:ext cx="258318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1" dirty="0">
                <a:solidFill>
                  <a:srgbClr val="003875"/>
                </a:solidFill>
              </a:rPr>
              <a:t>DEPARTMENT OF </a:t>
            </a:r>
          </a:p>
          <a:p>
            <a:r>
              <a:rPr lang="en-US" altLang="zh-TW" sz="1400" b="1" dirty="0">
                <a:solidFill>
                  <a:srgbClr val="003875"/>
                </a:solidFill>
              </a:rPr>
              <a:t>CIVIL AND ENVIRONMENTAL ENGINEERING</a:t>
            </a:r>
            <a:endParaRPr lang="zh-TW" altLang="en-US" sz="1400" b="1" dirty="0">
              <a:solidFill>
                <a:srgbClr val="00387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26677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794991B-CB23-4086-A288-B309092A5D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5DDC105E-3FD9-3EA8-01B4-C55AF7D512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C3C262E-8248-5A22-E0F5-EE2823F061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93BBB-A4C6-42B5-B2F7-866A38366CBB}" type="datetime1">
              <a:rPr lang="zh-TW" altLang="en-US" smtClean="0"/>
              <a:t>2023/10/19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11F732A-C9AA-5AAE-98CC-5A56003CA2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35A95BB-A2AE-9646-6835-904F90A42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830D6-9343-4186-B4B0-B600E5C5FB6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377664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86A792F7-EDEA-C775-320A-BB49AC222C9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A8548EAD-BF25-E7A9-9968-9654EAA7DD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DBB653F-8147-A1DE-0F9E-F898F1402C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A13489-F7C3-499A-8EC3-86944F99EB78}" type="datetime1">
              <a:rPr lang="zh-TW" altLang="en-US" smtClean="0"/>
              <a:t>2023/10/19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B27D2E8-5064-DFCB-AC82-C7EE5FDD93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2F5CC27-2D71-1128-F89B-68707502D7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830D6-9343-4186-B4B0-B600E5C5FB6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67131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5EBCB468-842F-2478-4398-75DDB8F7691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649" b="27948"/>
          <a:stretch/>
        </p:blipFill>
        <p:spPr>
          <a:xfrm>
            <a:off x="9239335" y="205739"/>
            <a:ext cx="2857330" cy="121158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9BA3FE29-67B6-2F18-EC4B-0573FC86BD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148748"/>
            <a:ext cx="902208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70187C0-FC98-5E6E-5899-E76E03CBA2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1722120"/>
            <a:ext cx="11887200" cy="4454843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投影片編號版面配置區 5">
            <a:extLst>
              <a:ext uri="{FF2B5EF4-FFF2-40B4-BE49-F238E27FC236}">
                <a16:creationId xmlns:a16="http://schemas.microsoft.com/office/drawing/2014/main" id="{A8AA1F2C-86B0-13B3-C77B-6EBCEBA014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356349"/>
            <a:ext cx="2743200" cy="365125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fld id="{47F830D6-9343-4186-B4B0-B600E5C5FB6B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15" name="文字版面配置區 14">
            <a:extLst>
              <a:ext uri="{FF2B5EF4-FFF2-40B4-BE49-F238E27FC236}">
                <a16:creationId xmlns:a16="http://schemas.microsoft.com/office/drawing/2014/main" id="{63305536-4AB1-CE11-5E5D-1D8990EEA01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52400" y="6356984"/>
            <a:ext cx="9086935" cy="365125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37616986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D08414E-61F1-4765-6190-3AEB9B7223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BD5FB26C-99D1-7825-BE68-9D795DC295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599F3CD-BAB6-71B7-DB01-41981F0D19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1AC2EF-B8B2-406E-83BB-FB1DB6E78F0D}" type="datetime1">
              <a:rPr lang="zh-TW" altLang="en-US" smtClean="0"/>
              <a:t>2023/10/19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FF45843-BD5A-F704-3FA8-F637E9C5B0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500757E-A352-F1B9-F140-DA7470F838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830D6-9343-4186-B4B0-B600E5C5FB6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572834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F30A70C-81D5-1238-7284-A28EC99E1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F1D529C-F96B-B436-CB02-0E00FDA68C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FDA8D525-0163-EB19-57A5-D4621FF3EC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128BE9DC-13CD-8205-0DDA-A5A71166D1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F7923-D37B-4413-B497-FECFD1DEFBAA}" type="datetime1">
              <a:rPr lang="zh-TW" altLang="en-US" smtClean="0"/>
              <a:t>2023/10/19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1CCD959D-41B5-6967-BC11-6EAF5DA091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FD522394-C2B2-5ED7-1952-0BED7BA65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830D6-9343-4186-B4B0-B600E5C5FB6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996499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A043948-6F4A-D22A-DE5D-57B07B4A0D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1EC5C1D-96ED-51C0-0B9F-21325AA2BD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7490EFAE-E103-B29C-6936-319F4630E3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1BD25089-9578-1079-6683-9EAD4E6180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A06A7BF3-C32D-EEED-70AC-4FB8D90D668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57AF359E-9349-86C6-4C55-2BBE1B75C8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D3815-2865-42F3-95A4-2AAE10BA6366}" type="datetime1">
              <a:rPr lang="zh-TW" altLang="en-US" smtClean="0"/>
              <a:t>2023/10/19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C5789A0F-65C7-D5CD-E41D-C6E670748E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3A15A226-E715-2A9F-2418-0052664CD2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830D6-9343-4186-B4B0-B600E5C5FB6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104715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42AE3B-5D83-CD19-1AAD-E8D74D317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09103412-4DA7-7DF8-3D26-063953F1C8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0C341-D484-4DEA-8C75-B8F474E9AB8E}" type="datetime1">
              <a:rPr lang="zh-TW" altLang="en-US" smtClean="0"/>
              <a:t>2023/10/19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2ECAF2F9-80EC-FC10-9565-782BF4968E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D303E3A-B82F-2646-461E-E7B77875F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830D6-9343-4186-B4B0-B600E5C5FB6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632392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C7DBB145-9C82-602A-1342-54EBF50CEB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360B9-0FD6-41A3-A4E5-587D231711FD}" type="datetime1">
              <a:rPr lang="zh-TW" altLang="en-US" smtClean="0"/>
              <a:t>2023/10/19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B8CB1B9D-25C7-1FF5-DB93-26CAE3E267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B4BE060-27E1-ABAB-C207-CCD68F1D9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830D6-9343-4186-B4B0-B600E5C5FB6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69688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CECB668-2DE0-A556-4B2D-8A74A586E7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57EA9DD-C79C-2CEC-0D63-9C545CDCA4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9FB87AF0-B5B0-D623-5B12-6BEDD6185C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8C8342C6-BD86-4C86-5FC9-719AF6CC83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E5262-E884-475E-B182-08255DB49A47}" type="datetime1">
              <a:rPr lang="zh-TW" altLang="en-US" smtClean="0"/>
              <a:t>2023/10/19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D6D68031-E58B-D541-4332-0079258623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3A63B1FF-CDE5-082C-6516-D12F2FD86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830D6-9343-4186-B4B0-B600E5C5FB6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537657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452E05A-0321-C5C0-3C93-8F0276E227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816CC07C-2B22-19B5-36CC-8EB5D7F3BAF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5B5A4C20-5494-15CA-DDEF-02E6A8E2C4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0D69815-FD2E-7396-0BFF-FDD7C5C638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204A3-140F-4FCC-80AA-AA8B402607A2}" type="datetime1">
              <a:rPr lang="zh-TW" altLang="en-US" smtClean="0"/>
              <a:t>2023/10/19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A4BFF44C-CBC3-1830-82D1-8FB8B75110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96FD2DFE-9C96-B9B7-55B7-1F348E40FE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830D6-9343-4186-B4B0-B600E5C5FB6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347510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2D444487-7DAA-965F-B0A3-D8215527AA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A5B7B22-C3B3-1B15-A28B-9E8D1E9785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8B0B928-E7E2-D755-67E7-0E5811472CC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A08C60-2DBC-4589-BBE7-9A58C470933D}" type="datetime1">
              <a:rPr lang="zh-TW" altLang="en-US" smtClean="0"/>
              <a:t>2023/10/19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E355482-C840-D151-EA4D-2286E7ACDE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C60AE86-6878-B15D-BA4C-A16572FDE6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F830D6-9343-4186-B4B0-B600E5C5FB6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619523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88B57C1-B2DD-56B9-3925-C0EDBEA586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0394" y="1041400"/>
            <a:ext cx="9666030" cy="2387600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zh-TW" dirty="0"/>
              <a:t>COMP1021</a:t>
            </a:r>
            <a:br>
              <a:rPr lang="en-US" altLang="zh-TW" dirty="0"/>
            </a:br>
            <a:r>
              <a:rPr lang="en-US" altLang="zh-TW" dirty="0"/>
              <a:t>Introduction to Computer Science</a:t>
            </a:r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ADC43060-F4E1-A8E4-E178-62F4FD6661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0394" y="3918902"/>
            <a:ext cx="7414260" cy="973772"/>
          </a:xfrm>
        </p:spPr>
        <p:txBody>
          <a:bodyPr>
            <a:normAutofit/>
          </a:bodyPr>
          <a:lstStyle/>
          <a:p>
            <a:r>
              <a:rPr lang="en-US" altLang="zh-TW" sz="3600" dirty="0"/>
              <a:t>Turtle Graphics</a:t>
            </a:r>
            <a:endParaRPr lang="zh-TW" altLang="en-US" sz="36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A1415F2-85BD-CB65-5E79-EDAC8223BA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830D6-9343-4186-B4B0-B600E5C5FB6B}" type="slidenum">
              <a:rPr lang="zh-TW" altLang="en-US" smtClean="0"/>
              <a:pPr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81029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6B6208C-6CB5-0111-CD84-E3E0566CC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600" b="1" dirty="0"/>
              <a:t>Unlock the Power of Google </a:t>
            </a:r>
            <a:r>
              <a:rPr lang="en-US" altLang="zh-TW" sz="4600" b="1" dirty="0" err="1"/>
              <a:t>Colab</a:t>
            </a:r>
            <a:endParaRPr lang="zh-TW" altLang="en-US" sz="4600" b="1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8C9D0E9-78E9-E4F2-1DBC-091395BC34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0120" y="1987095"/>
            <a:ext cx="10271760" cy="445484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3200" dirty="0"/>
              <a:t>Google </a:t>
            </a:r>
            <a:r>
              <a:rPr lang="en-US" altLang="zh-TW" sz="3200" dirty="0" err="1"/>
              <a:t>Colab</a:t>
            </a:r>
            <a:r>
              <a:rPr lang="en-US" altLang="zh-TW" sz="3200" dirty="0"/>
              <a:t> is a free, cloud-based platform that provides a complete Python environment for machine learning and data analysis projects. This guide will show you how to get started.</a:t>
            </a:r>
          </a:p>
          <a:p>
            <a:endParaRPr lang="zh-TW" altLang="en-US" sz="3200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AEE0888-925B-FF01-3DC0-1C4A487420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830D6-9343-4186-B4B0-B600E5C5FB6B}" type="slidenum">
              <a:rPr lang="zh-TW" altLang="en-US" smtClean="0"/>
              <a:pPr/>
              <a:t>2</a:t>
            </a:fld>
            <a:endParaRPr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E72C0927-2DFC-AA29-A730-335D82894B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26904"/>
            <a:ext cx="12192000" cy="6683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5773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AE285E5-610E-0C3B-F6C9-578E40214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Step 1: </a:t>
            </a:r>
            <a:r>
              <a:rPr lang="en-US" altLang="zh-CN" b="1" dirty="0" err="1"/>
              <a:t>Creat</a:t>
            </a:r>
            <a:r>
              <a:rPr lang="en-US" altLang="zh-CN" b="1" dirty="0"/>
              <a:t> Your Account</a:t>
            </a:r>
            <a:endParaRPr lang="zh-CN" altLang="en-US" b="1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6F04F7A-D497-18F1-34FC-E008A98AE3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830D6-9343-4186-B4B0-B600E5C5FB6B}" type="slidenum">
              <a:rPr lang="zh-TW" altLang="en-US" smtClean="0"/>
              <a:pPr/>
              <a:t>3</a:t>
            </a:fld>
            <a:endParaRPr lang="zh-TW" altLang="en-US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D3CE778C-2817-EA9A-1439-CCCECEDB0FC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85000" lnSpcReduction="20000"/>
          </a:bodyPr>
          <a:lstStyle/>
          <a:p>
            <a:endParaRPr lang="zh-CN" altLang="en-US"/>
          </a:p>
        </p:txBody>
      </p:sp>
      <p:grpSp>
        <p:nvGrpSpPr>
          <p:cNvPr id="6" name="组合 21">
            <a:extLst>
              <a:ext uri="{FF2B5EF4-FFF2-40B4-BE49-F238E27FC236}">
                <a16:creationId xmlns:a16="http://schemas.microsoft.com/office/drawing/2014/main" id="{D639EEB5-78C6-E1B2-829A-10056B961F94}"/>
              </a:ext>
            </a:extLst>
          </p:cNvPr>
          <p:cNvGrpSpPr/>
          <p:nvPr/>
        </p:nvGrpSpPr>
        <p:grpSpPr>
          <a:xfrm>
            <a:off x="344986" y="2217659"/>
            <a:ext cx="4504969" cy="2422685"/>
            <a:chOff x="14524" y="5245"/>
            <a:chExt cx="7094" cy="3815"/>
          </a:xfrm>
        </p:grpSpPr>
        <p:sp>
          <p:nvSpPr>
            <p:cNvPr id="16" name="Shape 12">
              <a:extLst>
                <a:ext uri="{FF2B5EF4-FFF2-40B4-BE49-F238E27FC236}">
                  <a16:creationId xmlns:a16="http://schemas.microsoft.com/office/drawing/2014/main" id="{26B9AA6A-9658-21DB-C419-51E8488B3FDB}"/>
                </a:ext>
              </a:extLst>
            </p:cNvPr>
            <p:cNvSpPr/>
            <p:nvPr/>
          </p:nvSpPr>
          <p:spPr>
            <a:xfrm>
              <a:off x="14524" y="5245"/>
              <a:ext cx="787" cy="787"/>
            </a:xfrm>
            <a:prstGeom prst="roundRect">
              <a:avLst>
                <a:gd name="adj" fmla="val 26667"/>
              </a:avLst>
            </a:prstGeom>
            <a:solidFill>
              <a:srgbClr val="E7EDF9"/>
            </a:solid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" name="Text 13">
              <a:extLst>
                <a:ext uri="{FF2B5EF4-FFF2-40B4-BE49-F238E27FC236}">
                  <a16:creationId xmlns:a16="http://schemas.microsoft.com/office/drawing/2014/main" id="{D27BF895-1573-9859-071B-A8EC8BE09499}"/>
                </a:ext>
              </a:extLst>
            </p:cNvPr>
            <p:cNvSpPr/>
            <p:nvPr/>
          </p:nvSpPr>
          <p:spPr>
            <a:xfrm>
              <a:off x="14773" y="5310"/>
              <a:ext cx="288" cy="656"/>
            </a:xfrm>
            <a:prstGeom prst="rect">
              <a:avLst/>
            </a:prstGeom>
            <a:noFill/>
          </p:spPr>
          <p:txBody>
            <a:bodyPr wrap="none" rtlCol="0" anchor="t"/>
            <a:lstStyle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ts val="3280"/>
                </a:lnSpc>
                <a:buNone/>
              </a:pPr>
              <a:r>
                <a:rPr lang="en-US" sz="2625" dirty="0">
                  <a:solidFill>
                    <a:srgbClr val="476FD6"/>
                  </a:solidFill>
                  <a:latin typeface="Times New Roman" panose="02020603050405020304" charset="0"/>
                  <a:ea typeface="Roboto Slab" pitchFamily="34" charset="-122"/>
                  <a:cs typeface="Times New Roman" panose="02020603050405020304" charset="0"/>
                </a:rPr>
                <a:t>1</a:t>
              </a:r>
            </a:p>
          </p:txBody>
        </p:sp>
        <p:sp>
          <p:nvSpPr>
            <p:cNvPr id="18" name="Text 14">
              <a:extLst>
                <a:ext uri="{FF2B5EF4-FFF2-40B4-BE49-F238E27FC236}">
                  <a16:creationId xmlns:a16="http://schemas.microsoft.com/office/drawing/2014/main" id="{11CF126A-607A-3473-5136-0E8CFF65D991}"/>
                </a:ext>
              </a:extLst>
            </p:cNvPr>
            <p:cNvSpPr/>
            <p:nvPr/>
          </p:nvSpPr>
          <p:spPr>
            <a:xfrm>
              <a:off x="15661" y="5365"/>
              <a:ext cx="5268" cy="1094"/>
            </a:xfrm>
            <a:prstGeom prst="rect">
              <a:avLst/>
            </a:prstGeom>
            <a:noFill/>
          </p:spPr>
          <p:txBody>
            <a:bodyPr wrap="square" rtlCol="0" anchor="t"/>
            <a:lstStyle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ts val="2735"/>
                </a:lnSpc>
                <a:buNone/>
              </a:pPr>
              <a:r>
                <a:rPr lang="en-US" sz="2185" dirty="0">
                  <a:solidFill>
                    <a:srgbClr val="476FD6"/>
                  </a:solidFill>
                  <a:latin typeface="Times New Roman" panose="02020603050405020304" charset="0"/>
                  <a:ea typeface="Roboto Slab" pitchFamily="34" charset="-122"/>
                  <a:cs typeface="Times New Roman" panose="02020603050405020304" charset="0"/>
                  <a:sym typeface="+mn-ea"/>
                </a:rPr>
                <a:t>Open Google Colab</a:t>
              </a:r>
            </a:p>
          </p:txBody>
        </p:sp>
        <p:sp>
          <p:nvSpPr>
            <p:cNvPr id="19" name="Text 15">
              <a:extLst>
                <a:ext uri="{FF2B5EF4-FFF2-40B4-BE49-F238E27FC236}">
                  <a16:creationId xmlns:a16="http://schemas.microsoft.com/office/drawing/2014/main" id="{8853BEAE-55CE-3142-7F0C-51942C034253}"/>
                </a:ext>
              </a:extLst>
            </p:cNvPr>
            <p:cNvSpPr/>
            <p:nvPr/>
          </p:nvSpPr>
          <p:spPr>
            <a:xfrm>
              <a:off x="15661" y="6262"/>
              <a:ext cx="5957" cy="2798"/>
            </a:xfrm>
            <a:prstGeom prst="rect">
              <a:avLst/>
            </a:prstGeom>
            <a:noFill/>
          </p:spPr>
          <p:txBody>
            <a:bodyPr wrap="square" rtlCol="0" anchor="t"/>
            <a:lstStyle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ts val="2800"/>
                </a:lnSpc>
                <a:buNone/>
              </a:pPr>
              <a:r>
                <a:rPr lang="en-US" sz="1750" dirty="0">
                  <a:solidFill>
                    <a:srgbClr val="15213F"/>
                  </a:solidFill>
                  <a:latin typeface="Times New Roman" panose="02020603050405020304" charset="0"/>
                  <a:ea typeface="Roboto" pitchFamily="34" charset="-122"/>
                  <a:cs typeface="Times New Roman" panose="02020603050405020304" charset="0"/>
                  <a:sym typeface="+mn-ea"/>
                </a:rPr>
                <a:t>Open  the Google Colab website (https://colab.research.google.com/).</a:t>
              </a:r>
            </a:p>
          </p:txBody>
        </p:sp>
      </p:grpSp>
      <p:grpSp>
        <p:nvGrpSpPr>
          <p:cNvPr id="7" name="组合 24">
            <a:extLst>
              <a:ext uri="{FF2B5EF4-FFF2-40B4-BE49-F238E27FC236}">
                <a16:creationId xmlns:a16="http://schemas.microsoft.com/office/drawing/2014/main" id="{5F7D9B49-27A5-C064-E91B-BE0D6D999260}"/>
              </a:ext>
            </a:extLst>
          </p:cNvPr>
          <p:cNvGrpSpPr/>
          <p:nvPr/>
        </p:nvGrpSpPr>
        <p:grpSpPr>
          <a:xfrm>
            <a:off x="4589602" y="2217817"/>
            <a:ext cx="7695565" cy="2422525"/>
            <a:chOff x="9426" y="5245"/>
            <a:chExt cx="12119" cy="3815"/>
          </a:xfrm>
        </p:grpSpPr>
        <p:sp>
          <p:nvSpPr>
            <p:cNvPr id="8" name="Shape 4">
              <a:extLst>
                <a:ext uri="{FF2B5EF4-FFF2-40B4-BE49-F238E27FC236}">
                  <a16:creationId xmlns:a16="http://schemas.microsoft.com/office/drawing/2014/main" id="{27DBE962-29B9-2AF1-B4EA-D1785C35C6C4}"/>
                </a:ext>
              </a:extLst>
            </p:cNvPr>
            <p:cNvSpPr/>
            <p:nvPr/>
          </p:nvSpPr>
          <p:spPr>
            <a:xfrm>
              <a:off x="9426" y="5245"/>
              <a:ext cx="787" cy="787"/>
            </a:xfrm>
            <a:prstGeom prst="roundRect">
              <a:avLst>
                <a:gd name="adj" fmla="val 26667"/>
              </a:avLst>
            </a:prstGeom>
            <a:solidFill>
              <a:srgbClr val="E7EDF9"/>
            </a:solid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" name="Text 5">
              <a:extLst>
                <a:ext uri="{FF2B5EF4-FFF2-40B4-BE49-F238E27FC236}">
                  <a16:creationId xmlns:a16="http://schemas.microsoft.com/office/drawing/2014/main" id="{8AED865E-E4C1-0084-FD9D-769C3641BD55}"/>
                </a:ext>
              </a:extLst>
            </p:cNvPr>
            <p:cNvSpPr/>
            <p:nvPr/>
          </p:nvSpPr>
          <p:spPr>
            <a:xfrm>
              <a:off x="9712" y="5310"/>
              <a:ext cx="216" cy="656"/>
            </a:xfrm>
            <a:prstGeom prst="rect">
              <a:avLst/>
            </a:prstGeom>
            <a:noFill/>
          </p:spPr>
          <p:txBody>
            <a:bodyPr wrap="none" rtlCol="0" anchor="t"/>
            <a:lstStyle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ts val="3280"/>
                </a:lnSpc>
                <a:buNone/>
              </a:pPr>
              <a:r>
                <a:rPr lang="en-US" sz="2625" dirty="0">
                  <a:solidFill>
                    <a:srgbClr val="476FD6"/>
                  </a:solidFill>
                  <a:latin typeface="Times New Roman" panose="02020603050405020304" charset="0"/>
                  <a:ea typeface="Roboto Slab" pitchFamily="34" charset="-122"/>
                  <a:cs typeface="Times New Roman" panose="02020603050405020304" charset="0"/>
                </a:rPr>
                <a:t>2</a:t>
              </a:r>
            </a:p>
          </p:txBody>
        </p:sp>
        <p:sp>
          <p:nvSpPr>
            <p:cNvPr id="10" name="Text 6">
              <a:extLst>
                <a:ext uri="{FF2B5EF4-FFF2-40B4-BE49-F238E27FC236}">
                  <a16:creationId xmlns:a16="http://schemas.microsoft.com/office/drawing/2014/main" id="{71AE02F6-16D0-A4FC-CFC5-24E4A2DA4149}"/>
                </a:ext>
              </a:extLst>
            </p:cNvPr>
            <p:cNvSpPr/>
            <p:nvPr/>
          </p:nvSpPr>
          <p:spPr>
            <a:xfrm>
              <a:off x="10564" y="5365"/>
              <a:ext cx="3852" cy="547"/>
            </a:xfrm>
            <a:prstGeom prst="rect">
              <a:avLst/>
            </a:prstGeom>
            <a:noFill/>
          </p:spPr>
          <p:txBody>
            <a:bodyPr wrap="none" rtlCol="0" anchor="t"/>
            <a:lstStyle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ts val="2735"/>
                </a:lnSpc>
                <a:buNone/>
              </a:pPr>
              <a:r>
                <a:rPr lang="en-US" sz="2185" dirty="0">
                  <a:solidFill>
                    <a:srgbClr val="476FD6"/>
                  </a:solidFill>
                  <a:latin typeface="Times New Roman" panose="02020603050405020304" charset="0"/>
                  <a:ea typeface="Roboto Slab" pitchFamily="34" charset="-122"/>
                  <a:cs typeface="Times New Roman" panose="02020603050405020304" charset="0"/>
                </a:rPr>
                <a:t>Access with Email</a:t>
              </a:r>
            </a:p>
          </p:txBody>
        </p:sp>
        <p:sp>
          <p:nvSpPr>
            <p:cNvPr id="11" name="Text 7">
              <a:extLst>
                <a:ext uri="{FF2B5EF4-FFF2-40B4-BE49-F238E27FC236}">
                  <a16:creationId xmlns:a16="http://schemas.microsoft.com/office/drawing/2014/main" id="{AC1397A5-AD93-CED4-E92F-13E2885FE060}"/>
                </a:ext>
              </a:extLst>
            </p:cNvPr>
            <p:cNvSpPr/>
            <p:nvPr/>
          </p:nvSpPr>
          <p:spPr>
            <a:xfrm>
              <a:off x="10564" y="6262"/>
              <a:ext cx="4170" cy="2239"/>
            </a:xfrm>
            <a:prstGeom prst="rect">
              <a:avLst/>
            </a:prstGeom>
            <a:noFill/>
          </p:spPr>
          <p:txBody>
            <a:bodyPr wrap="square" rtlCol="0" anchor="t"/>
            <a:lstStyle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ts val="2800"/>
                </a:lnSpc>
                <a:buNone/>
              </a:pPr>
              <a:r>
                <a:rPr lang="en-US" sz="1750" dirty="0">
                  <a:solidFill>
                    <a:srgbClr val="15213F"/>
                  </a:solidFill>
                  <a:latin typeface="Times New Roman" panose="02020603050405020304" charset="0"/>
                  <a:ea typeface="Roboto" pitchFamily="34" charset="-122"/>
                  <a:cs typeface="Times New Roman" panose="02020603050405020304" charset="0"/>
                </a:rPr>
                <a:t>Google Colab is fully integrated with Gmail, so you can easily sign in and start using it immediately.</a:t>
              </a:r>
            </a:p>
          </p:txBody>
        </p:sp>
        <p:sp>
          <p:nvSpPr>
            <p:cNvPr id="12" name="Shape 8">
              <a:extLst>
                <a:ext uri="{FF2B5EF4-FFF2-40B4-BE49-F238E27FC236}">
                  <a16:creationId xmlns:a16="http://schemas.microsoft.com/office/drawing/2014/main" id="{89B08662-19E7-EB75-FF97-A12C22841A10}"/>
                </a:ext>
              </a:extLst>
            </p:cNvPr>
            <p:cNvSpPr/>
            <p:nvPr/>
          </p:nvSpPr>
          <p:spPr>
            <a:xfrm>
              <a:off x="15084" y="5245"/>
              <a:ext cx="787" cy="787"/>
            </a:xfrm>
            <a:prstGeom prst="roundRect">
              <a:avLst>
                <a:gd name="adj" fmla="val 26667"/>
              </a:avLst>
            </a:prstGeom>
            <a:solidFill>
              <a:srgbClr val="E7EDF9"/>
            </a:solid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" name="Text 9">
              <a:extLst>
                <a:ext uri="{FF2B5EF4-FFF2-40B4-BE49-F238E27FC236}">
                  <a16:creationId xmlns:a16="http://schemas.microsoft.com/office/drawing/2014/main" id="{4FA4A09F-7BAB-789F-D50E-9E7B4ADF515C}"/>
                </a:ext>
              </a:extLst>
            </p:cNvPr>
            <p:cNvSpPr/>
            <p:nvPr/>
          </p:nvSpPr>
          <p:spPr>
            <a:xfrm>
              <a:off x="15333" y="5310"/>
              <a:ext cx="288" cy="656"/>
            </a:xfrm>
            <a:prstGeom prst="rect">
              <a:avLst/>
            </a:prstGeom>
            <a:noFill/>
          </p:spPr>
          <p:txBody>
            <a:bodyPr wrap="none" rtlCol="0" anchor="t"/>
            <a:lstStyle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ts val="3280"/>
                </a:lnSpc>
                <a:buNone/>
              </a:pPr>
              <a:r>
                <a:rPr lang="en-US" sz="2625" dirty="0">
                  <a:solidFill>
                    <a:srgbClr val="476FD6"/>
                  </a:solidFill>
                  <a:latin typeface="Times New Roman" panose="02020603050405020304" charset="0"/>
                  <a:ea typeface="Roboto Slab" pitchFamily="34" charset="-122"/>
                  <a:cs typeface="Times New Roman" panose="02020603050405020304" charset="0"/>
                </a:rPr>
                <a:t>3</a:t>
              </a:r>
            </a:p>
          </p:txBody>
        </p:sp>
        <p:sp>
          <p:nvSpPr>
            <p:cNvPr id="14" name="Text 10">
              <a:extLst>
                <a:ext uri="{FF2B5EF4-FFF2-40B4-BE49-F238E27FC236}">
                  <a16:creationId xmlns:a16="http://schemas.microsoft.com/office/drawing/2014/main" id="{9AEFA1B6-F9B3-9606-CF53-07A07EF1EA55}"/>
                </a:ext>
              </a:extLst>
            </p:cNvPr>
            <p:cNvSpPr/>
            <p:nvPr/>
          </p:nvSpPr>
          <p:spPr>
            <a:xfrm>
              <a:off x="16221" y="5365"/>
              <a:ext cx="5324" cy="1094"/>
            </a:xfrm>
            <a:prstGeom prst="rect">
              <a:avLst/>
            </a:prstGeom>
            <a:noFill/>
          </p:spPr>
          <p:txBody>
            <a:bodyPr wrap="square" rtlCol="0" anchor="t"/>
            <a:lstStyle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ts val="2735"/>
                </a:lnSpc>
                <a:buNone/>
              </a:pPr>
              <a:r>
                <a:rPr lang="en-US" sz="2185" dirty="0">
                  <a:solidFill>
                    <a:srgbClr val="476FD6"/>
                  </a:solidFill>
                  <a:latin typeface="Times New Roman" panose="02020603050405020304" charset="0"/>
                  <a:ea typeface="Roboto Slab" pitchFamily="34" charset="-122"/>
                  <a:cs typeface="Times New Roman" panose="02020603050405020304" charset="0"/>
                </a:rPr>
                <a:t>Complete Registration</a:t>
              </a:r>
            </a:p>
          </p:txBody>
        </p:sp>
        <p:sp>
          <p:nvSpPr>
            <p:cNvPr id="15" name="Text 11">
              <a:extLst>
                <a:ext uri="{FF2B5EF4-FFF2-40B4-BE49-F238E27FC236}">
                  <a16:creationId xmlns:a16="http://schemas.microsoft.com/office/drawing/2014/main" id="{236D1A6C-9E7A-BAD7-5ADC-5E01AEABA957}"/>
                </a:ext>
              </a:extLst>
            </p:cNvPr>
            <p:cNvSpPr/>
            <p:nvPr/>
          </p:nvSpPr>
          <p:spPr>
            <a:xfrm>
              <a:off x="16221" y="6262"/>
              <a:ext cx="4170" cy="2798"/>
            </a:xfrm>
            <a:prstGeom prst="rect">
              <a:avLst/>
            </a:prstGeom>
            <a:noFill/>
          </p:spPr>
          <p:txBody>
            <a:bodyPr wrap="square" rtlCol="0" anchor="t"/>
            <a:lstStyle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ts val="2800"/>
                </a:lnSpc>
                <a:buNone/>
              </a:pPr>
              <a:r>
                <a:rPr lang="en-US" sz="1750" dirty="0">
                  <a:solidFill>
                    <a:srgbClr val="15213F"/>
                  </a:solidFill>
                  <a:latin typeface="Times New Roman" panose="02020603050405020304" charset="0"/>
                  <a:ea typeface="Roboto" pitchFamily="34" charset="-122"/>
                  <a:cs typeface="Times New Roman" panose="02020603050405020304" charset="0"/>
                </a:rPr>
                <a:t>Once you're signed in, follow the simple steps to complete your registration and start using Google Colab.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012391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>
            <a:extLst>
              <a:ext uri="{FF2B5EF4-FFF2-40B4-BE49-F238E27FC236}">
                <a16:creationId xmlns:a16="http://schemas.microsoft.com/office/drawing/2014/main" id="{8B3DD9DE-2714-D08E-EB20-68CD3166D2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087840"/>
            <a:ext cx="4599384" cy="4993105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FE26FE60-B2EE-651C-E405-A7CDD5C3DB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148748"/>
            <a:ext cx="9144000" cy="1325563"/>
          </a:xfrm>
        </p:spPr>
        <p:txBody>
          <a:bodyPr/>
          <a:lstStyle/>
          <a:p>
            <a:r>
              <a:rPr lang="en-US" altLang="zh-TW" b="1" dirty="0"/>
              <a:t>S</a:t>
            </a:r>
            <a:r>
              <a:rPr lang="en-US" altLang="zh-CN" b="1" dirty="0"/>
              <a:t>tep 2: </a:t>
            </a:r>
            <a:r>
              <a:rPr lang="en-US" altLang="zh-TW" b="1" dirty="0"/>
              <a:t>Understand the </a:t>
            </a:r>
            <a:r>
              <a:rPr lang="en-US" altLang="zh-TW" b="1" dirty="0" err="1"/>
              <a:t>Colab</a:t>
            </a:r>
            <a:r>
              <a:rPr lang="en-US" altLang="zh-TW" b="1" dirty="0"/>
              <a:t> Interface</a:t>
            </a:r>
            <a:endParaRPr lang="zh-TW" altLang="en-US" b="1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3AAAD65-573F-B543-92E7-447CCD8E8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830D6-9343-4186-B4B0-B600E5C5FB6B}" type="slidenum">
              <a:rPr lang="zh-TW" altLang="en-US" smtClean="0"/>
              <a:pPr/>
              <a:t>4</a:t>
            </a:fld>
            <a:endParaRPr lang="zh-TW" altLang="en-US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E8E1CC61-7D58-E100-51AF-318FDC5A5D7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85000" lnSpcReduction="20000"/>
          </a:bodyPr>
          <a:lstStyle/>
          <a:p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AF80D75-AB82-DE51-22CA-006B0F1AD91D}"/>
              </a:ext>
            </a:extLst>
          </p:cNvPr>
          <p:cNvSpPr/>
          <p:nvPr/>
        </p:nvSpPr>
        <p:spPr>
          <a:xfrm>
            <a:off x="469232" y="1124798"/>
            <a:ext cx="3152274" cy="553452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Text 7">
            <a:extLst>
              <a:ext uri="{FF2B5EF4-FFF2-40B4-BE49-F238E27FC236}">
                <a16:creationId xmlns:a16="http://schemas.microsoft.com/office/drawing/2014/main" id="{D9085106-2934-199D-83D3-DEB0DD0C6D64}"/>
              </a:ext>
            </a:extLst>
          </p:cNvPr>
          <p:cNvSpPr/>
          <p:nvPr/>
        </p:nvSpPr>
        <p:spPr>
          <a:xfrm>
            <a:off x="5454086" y="1701291"/>
            <a:ext cx="1512198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735"/>
              </a:lnSpc>
              <a:buNone/>
            </a:pPr>
            <a:r>
              <a:rPr lang="en-US" sz="2185" b="1" dirty="0">
                <a:solidFill>
                  <a:schemeClr val="accent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Menu bar:</a:t>
            </a:r>
          </a:p>
        </p:txBody>
      </p:sp>
      <p:sp>
        <p:nvSpPr>
          <p:cNvPr id="10" name="Text 8">
            <a:extLst>
              <a:ext uri="{FF2B5EF4-FFF2-40B4-BE49-F238E27FC236}">
                <a16:creationId xmlns:a16="http://schemas.microsoft.com/office/drawing/2014/main" id="{720C681D-9E7B-E20F-F845-7205497C767A}"/>
              </a:ext>
            </a:extLst>
          </p:cNvPr>
          <p:cNvSpPr/>
          <p:nvPr/>
        </p:nvSpPr>
        <p:spPr>
          <a:xfrm>
            <a:off x="5454086" y="2048478"/>
            <a:ext cx="6433114" cy="746980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Times New Roman" panose="02020603050405020304" charset="0"/>
                <a:ea typeface="Roboto" pitchFamily="34" charset="-122"/>
                <a:cs typeface="Times New Roman" panose="02020603050405020304" charset="0"/>
                <a:sym typeface="+mn-ea"/>
              </a:rPr>
              <a:t>It contains various options for managing and running your notebook, such as saving, running code cells, and changing runtime settings.</a:t>
            </a:r>
          </a:p>
        </p:txBody>
      </p: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3B2DF866-C5BB-4567-ECEA-4EFA340785C7}"/>
              </a:ext>
            </a:extLst>
          </p:cNvPr>
          <p:cNvCxnSpPr>
            <a:cxnSpLocks/>
            <a:stCxn id="8" idx="3"/>
            <a:endCxn id="10" idx="1"/>
          </p:cNvCxnSpPr>
          <p:nvPr/>
        </p:nvCxnSpPr>
        <p:spPr>
          <a:xfrm>
            <a:off x="3621506" y="1401524"/>
            <a:ext cx="1832580" cy="1020444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7" name="Text 12">
            <a:extLst>
              <a:ext uri="{FF2B5EF4-FFF2-40B4-BE49-F238E27FC236}">
                <a16:creationId xmlns:a16="http://schemas.microsoft.com/office/drawing/2014/main" id="{E7C3444D-9C2E-4796-5D5B-58106AFFBE9C}"/>
              </a:ext>
            </a:extLst>
          </p:cNvPr>
          <p:cNvSpPr/>
          <p:nvPr/>
        </p:nvSpPr>
        <p:spPr>
          <a:xfrm>
            <a:off x="5466291" y="4688016"/>
            <a:ext cx="1608277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735"/>
              </a:lnSpc>
              <a:buNone/>
            </a:pPr>
            <a:r>
              <a:rPr lang="en-US" sz="2185" b="1" dirty="0">
                <a:solidFill>
                  <a:schemeClr val="accent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Code cell:</a:t>
            </a:r>
          </a:p>
        </p:txBody>
      </p:sp>
      <p:sp>
        <p:nvSpPr>
          <p:cNvPr id="18" name="Text 13">
            <a:extLst>
              <a:ext uri="{FF2B5EF4-FFF2-40B4-BE49-F238E27FC236}">
                <a16:creationId xmlns:a16="http://schemas.microsoft.com/office/drawing/2014/main" id="{C5D6C859-C4F0-3298-E306-21A53F43B330}"/>
              </a:ext>
            </a:extLst>
          </p:cNvPr>
          <p:cNvSpPr/>
          <p:nvPr/>
        </p:nvSpPr>
        <p:spPr>
          <a:xfrm>
            <a:off x="5454086" y="5034602"/>
            <a:ext cx="6433114" cy="746980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Times New Roman" panose="02020603050405020304" charset="0"/>
                <a:ea typeface="Roboto" pitchFamily="34" charset="-122"/>
                <a:cs typeface="Times New Roman" panose="02020603050405020304" charset="0"/>
                <a:sym typeface="+mn-ea"/>
              </a:rPr>
              <a:t>This is where you can write and run Python code. Each code cell can be run individually.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C9287B9B-AD0D-4CEA-C72C-F064E6F53B68}"/>
              </a:ext>
            </a:extLst>
          </p:cNvPr>
          <p:cNvSpPr/>
          <p:nvPr/>
        </p:nvSpPr>
        <p:spPr>
          <a:xfrm>
            <a:off x="541421" y="2524354"/>
            <a:ext cx="4222568" cy="2070674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3" name="直線單箭頭接點 22">
            <a:extLst>
              <a:ext uri="{FF2B5EF4-FFF2-40B4-BE49-F238E27FC236}">
                <a16:creationId xmlns:a16="http://schemas.microsoft.com/office/drawing/2014/main" id="{9826AD93-4C81-5003-980A-495CBDFAB211}"/>
              </a:ext>
            </a:extLst>
          </p:cNvPr>
          <p:cNvCxnSpPr>
            <a:stCxn id="21" idx="3"/>
            <a:endCxn id="18" idx="1"/>
          </p:cNvCxnSpPr>
          <p:nvPr/>
        </p:nvCxnSpPr>
        <p:spPr>
          <a:xfrm>
            <a:off x="4763989" y="3559691"/>
            <a:ext cx="690097" cy="1848401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>
            <a:extLst>
              <a:ext uri="{FF2B5EF4-FFF2-40B4-BE49-F238E27FC236}">
                <a16:creationId xmlns:a16="http://schemas.microsoft.com/office/drawing/2014/main" id="{53E33CF3-4984-D8D6-9291-F6185F5015E8}"/>
              </a:ext>
            </a:extLst>
          </p:cNvPr>
          <p:cNvSpPr/>
          <p:nvPr/>
        </p:nvSpPr>
        <p:spPr>
          <a:xfrm>
            <a:off x="469232" y="1767211"/>
            <a:ext cx="3467337" cy="619124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Text 17">
            <a:extLst>
              <a:ext uri="{FF2B5EF4-FFF2-40B4-BE49-F238E27FC236}">
                <a16:creationId xmlns:a16="http://schemas.microsoft.com/office/drawing/2014/main" id="{F26BD797-78AB-D12F-48FE-A9143307899B}"/>
              </a:ext>
            </a:extLst>
          </p:cNvPr>
          <p:cNvSpPr/>
          <p:nvPr/>
        </p:nvSpPr>
        <p:spPr>
          <a:xfrm>
            <a:off x="5397795" y="3062674"/>
            <a:ext cx="2221944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735"/>
              </a:lnSpc>
              <a:buNone/>
            </a:pPr>
            <a:r>
              <a:rPr lang="en-US" sz="2185" b="1" dirty="0">
                <a:solidFill>
                  <a:schemeClr val="accent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Text cell:</a:t>
            </a:r>
          </a:p>
        </p:txBody>
      </p:sp>
      <p:sp>
        <p:nvSpPr>
          <p:cNvPr id="31" name="Text 18">
            <a:extLst>
              <a:ext uri="{FF2B5EF4-FFF2-40B4-BE49-F238E27FC236}">
                <a16:creationId xmlns:a16="http://schemas.microsoft.com/office/drawing/2014/main" id="{723D6683-49FF-38AA-D8A6-9D6838011191}"/>
              </a:ext>
            </a:extLst>
          </p:cNvPr>
          <p:cNvSpPr/>
          <p:nvPr/>
        </p:nvSpPr>
        <p:spPr>
          <a:xfrm>
            <a:off x="5466291" y="3422032"/>
            <a:ext cx="6428991" cy="746980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Times New Roman" panose="02020603050405020304" charset="0"/>
                <a:ea typeface="Roboto" pitchFamily="34" charset="-122"/>
                <a:cs typeface="Times New Roman" panose="02020603050405020304" charset="0"/>
                <a:sym typeface="+mn-ea"/>
              </a:rPr>
              <a:t>You can add text explanations or notices using text cells. They are useful for providing instructions or adding comments to your code</a:t>
            </a:r>
          </a:p>
        </p:txBody>
      </p:sp>
      <p:cxnSp>
        <p:nvCxnSpPr>
          <p:cNvPr id="35" name="直線單箭頭接點 34">
            <a:extLst>
              <a:ext uri="{FF2B5EF4-FFF2-40B4-BE49-F238E27FC236}">
                <a16:creationId xmlns:a16="http://schemas.microsoft.com/office/drawing/2014/main" id="{9EB7EE21-4962-E465-C831-7659F576BB8D}"/>
              </a:ext>
            </a:extLst>
          </p:cNvPr>
          <p:cNvCxnSpPr>
            <a:stCxn id="24" idx="3"/>
            <a:endCxn id="31" idx="1"/>
          </p:cNvCxnSpPr>
          <p:nvPr/>
        </p:nvCxnSpPr>
        <p:spPr>
          <a:xfrm>
            <a:off x="3936569" y="2076773"/>
            <a:ext cx="1529722" cy="1718749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00270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E23A35A-BF77-334E-296B-00B952040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Step 3: </a:t>
            </a:r>
            <a:r>
              <a:rPr lang="en-US" altLang="zh-CN" b="1" dirty="0" err="1"/>
              <a:t>Creat</a:t>
            </a:r>
            <a:r>
              <a:rPr lang="en-US" altLang="zh-CN" b="1" dirty="0"/>
              <a:t> a New Notebook</a:t>
            </a:r>
            <a:endParaRPr lang="zh-CN" altLang="en-US" b="1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32EC6AA-8792-BA6C-BCB4-01FBC5D6C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830D6-9343-4186-B4B0-B600E5C5FB6B}" type="slidenum">
              <a:rPr lang="zh-TW" altLang="en-US" smtClean="0"/>
              <a:pPr/>
              <a:t>5</a:t>
            </a:fld>
            <a:endParaRPr lang="zh-TW" altLang="en-US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1389BD3F-5BDB-EAF1-7D48-2FE2FC7435D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85000" lnSpcReduction="20000"/>
          </a:bodyPr>
          <a:lstStyle/>
          <a:p>
            <a:endParaRPr lang="zh-CN" altLang="en-US"/>
          </a:p>
        </p:txBody>
      </p:sp>
      <p:sp>
        <p:nvSpPr>
          <p:cNvPr id="7" name="Text 3">
            <a:extLst>
              <a:ext uri="{FF2B5EF4-FFF2-40B4-BE49-F238E27FC236}">
                <a16:creationId xmlns:a16="http://schemas.microsoft.com/office/drawing/2014/main" id="{0C811331-DDC9-993A-3C29-BD1D4877D4D3}"/>
              </a:ext>
            </a:extLst>
          </p:cNvPr>
          <p:cNvSpPr/>
          <p:nvPr/>
        </p:nvSpPr>
        <p:spPr>
          <a:xfrm>
            <a:off x="1266151" y="4009984"/>
            <a:ext cx="4115474" cy="347186"/>
          </a:xfrm>
          <a:prstGeom prst="rect">
            <a:avLst/>
          </a:prstGeom>
          <a:noFill/>
        </p:spPr>
        <p:txBody>
          <a:bodyPr wrap="none" rtlCol="0" anchor="t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735"/>
              </a:lnSpc>
              <a:buNone/>
            </a:pPr>
            <a:r>
              <a:rPr lang="en-US" sz="2185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Step 3.1: Click on "New Notebook"</a:t>
            </a:r>
            <a:endParaRPr lang="en-US" sz="2185" dirty="0">
              <a:solidFill>
                <a:srgbClr val="476FD6"/>
              </a:solidFill>
              <a:latin typeface="Times New Roman" panose="02020603050405020304" charset="0"/>
              <a:ea typeface="Roboto Slab" pitchFamily="3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8" name="Text 4">
            <a:extLst>
              <a:ext uri="{FF2B5EF4-FFF2-40B4-BE49-F238E27FC236}">
                <a16:creationId xmlns:a16="http://schemas.microsoft.com/office/drawing/2014/main" id="{90E0A8C3-CFC8-B576-0B8D-1E83280F808B}"/>
              </a:ext>
            </a:extLst>
          </p:cNvPr>
          <p:cNvSpPr/>
          <p:nvPr/>
        </p:nvSpPr>
        <p:spPr>
          <a:xfrm>
            <a:off x="1348720" y="4587260"/>
            <a:ext cx="4115474" cy="1776730"/>
          </a:xfrm>
          <a:prstGeom prst="rect">
            <a:avLst/>
          </a:prstGeom>
          <a:noFill/>
        </p:spPr>
        <p:txBody>
          <a:bodyPr wrap="square" rtlCol="0" anchor="t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Times New Roman" panose="02020603050405020304" charset="0"/>
                <a:ea typeface="Roboto" pitchFamily="34" charset="-122"/>
                <a:cs typeface="Times New Roman" panose="02020603050405020304" charset="0"/>
                <a:sym typeface="+mn-ea"/>
              </a:rPr>
              <a:t>In the dashboard, click the “file” button and then the “New Notebook” button to create a new Colab notebook.</a:t>
            </a:r>
          </a:p>
        </p:txBody>
      </p:sp>
      <p:sp>
        <p:nvSpPr>
          <p:cNvPr id="10" name="Text 5">
            <a:extLst>
              <a:ext uri="{FF2B5EF4-FFF2-40B4-BE49-F238E27FC236}">
                <a16:creationId xmlns:a16="http://schemas.microsoft.com/office/drawing/2014/main" id="{47AD1DCE-7CB6-EEE7-B5A7-C69DACF12391}"/>
              </a:ext>
            </a:extLst>
          </p:cNvPr>
          <p:cNvSpPr/>
          <p:nvPr/>
        </p:nvSpPr>
        <p:spPr>
          <a:xfrm>
            <a:off x="6623369" y="4017665"/>
            <a:ext cx="4379277" cy="478135"/>
          </a:xfrm>
          <a:prstGeom prst="rect">
            <a:avLst/>
          </a:prstGeom>
          <a:noFill/>
        </p:spPr>
        <p:txBody>
          <a:bodyPr wrap="square" rtlCol="0" anchor="t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735"/>
              </a:lnSpc>
              <a:buNone/>
            </a:pPr>
            <a:r>
              <a:rPr lang="en-US" sz="2185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Step 3.2: Give your notebook a name</a:t>
            </a:r>
            <a:endParaRPr lang="en-US" sz="2185" dirty="0">
              <a:solidFill>
                <a:srgbClr val="476FD6"/>
              </a:solidFill>
              <a:latin typeface="Times New Roman" panose="02020603050405020304" charset="0"/>
              <a:ea typeface="Roboto Slab" pitchFamily="3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11" name="Text 6">
            <a:extLst>
              <a:ext uri="{FF2B5EF4-FFF2-40B4-BE49-F238E27FC236}">
                <a16:creationId xmlns:a16="http://schemas.microsoft.com/office/drawing/2014/main" id="{09424637-8558-FE6F-F505-1F63E277177A}"/>
              </a:ext>
            </a:extLst>
          </p:cNvPr>
          <p:cNvSpPr/>
          <p:nvPr/>
        </p:nvSpPr>
        <p:spPr>
          <a:xfrm>
            <a:off x="6623369" y="4587260"/>
            <a:ext cx="4541936" cy="1421765"/>
          </a:xfrm>
          <a:prstGeom prst="rect">
            <a:avLst/>
          </a:prstGeom>
          <a:noFill/>
        </p:spPr>
        <p:txBody>
          <a:bodyPr wrap="square" rtlCol="0" anchor="t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Times New Roman" panose="02020603050405020304" charset="0"/>
                <a:ea typeface="Roboto" pitchFamily="34" charset="-122"/>
                <a:cs typeface="Times New Roman" panose="02020603050405020304" charset="0"/>
                <a:sym typeface="+mn-ea"/>
              </a:rPr>
              <a:t>A dialog box will appear and ask you to provide a name for your notebook. Enter a descriptive name that reflects the purpose of your project.</a:t>
            </a:r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5F819C72-5DC7-713E-BCE4-7C38A62C36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7996" y="1281442"/>
            <a:ext cx="3504790" cy="2519385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5EA29AD0-D3A8-1817-877F-B8F451791B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3369" y="1281442"/>
            <a:ext cx="4193585" cy="2524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8838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672E791-5BAB-0859-891F-8EAC3880BA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 Step 4: Write and Run the Code</a:t>
            </a:r>
            <a:endParaRPr lang="zh-TW" altLang="en-US" b="1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E4D35E6-5E86-A0D1-029E-31B5398E2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830D6-9343-4186-B4B0-B600E5C5FB6B}" type="slidenum">
              <a:rPr lang="zh-TW" altLang="en-US" smtClean="0"/>
              <a:pPr/>
              <a:t>6</a:t>
            </a:fld>
            <a:endParaRPr lang="zh-TW" altLang="en-US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0A178582-9392-088E-8E49-10C699735A6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85000" lnSpcReduction="20000"/>
          </a:bodyPr>
          <a:lstStyle/>
          <a:p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078182FA-3E43-6547-7219-4D24419CB6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127" y="1584389"/>
            <a:ext cx="2925935" cy="1844611"/>
          </a:xfrm>
          <a:prstGeom prst="rect">
            <a:avLst/>
          </a:prstGeom>
        </p:spPr>
      </p:pic>
      <p:sp>
        <p:nvSpPr>
          <p:cNvPr id="8" name="Text 3">
            <a:extLst>
              <a:ext uri="{FF2B5EF4-FFF2-40B4-BE49-F238E27FC236}">
                <a16:creationId xmlns:a16="http://schemas.microsoft.com/office/drawing/2014/main" id="{EB4FA379-3AFF-0045-C4BF-F948DBB4DB73}"/>
              </a:ext>
            </a:extLst>
          </p:cNvPr>
          <p:cNvSpPr/>
          <p:nvPr/>
        </p:nvSpPr>
        <p:spPr>
          <a:xfrm>
            <a:off x="280478" y="3568461"/>
            <a:ext cx="3419231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algn="l">
              <a:lnSpc>
                <a:spcPts val="2735"/>
              </a:lnSpc>
              <a:buClrTx/>
              <a:buSzTx/>
              <a:buFontTx/>
              <a:buNone/>
            </a:pPr>
            <a:r>
              <a:rPr lang="en-US" sz="2185" dirty="0">
                <a:solidFill>
                  <a:srgbClr val="476FD6"/>
                </a:solidFill>
                <a:latin typeface="Times New Roman" panose="02020603050405020304" charset="0"/>
                <a:ea typeface="Roboto Slab" pitchFamily="34" charset="-122"/>
                <a:cs typeface="Times New Roman" panose="02020603050405020304" charset="0"/>
                <a:sym typeface="+mn-ea"/>
              </a:rPr>
              <a:t>Step 4.1</a:t>
            </a:r>
            <a:r>
              <a:rPr lang="zh-CN" altLang="en-US" sz="2185" dirty="0">
                <a:solidFill>
                  <a:srgbClr val="476FD6"/>
                </a:solidFill>
                <a:latin typeface="Times New Roman" panose="02020603050405020304" charset="0"/>
                <a:ea typeface="Roboto Slab" pitchFamily="34" charset="-122"/>
                <a:cs typeface="Times New Roman" panose="02020603050405020304" charset="0"/>
                <a:sym typeface="+mn-ea"/>
              </a:rPr>
              <a:t>：</a:t>
            </a:r>
            <a:r>
              <a:rPr lang="en-US" sz="2185" dirty="0">
                <a:solidFill>
                  <a:srgbClr val="476FD6"/>
                </a:solidFill>
                <a:latin typeface="Times New Roman" panose="02020603050405020304" charset="0"/>
                <a:ea typeface="Roboto Slab" pitchFamily="34" charset="-122"/>
                <a:cs typeface="Times New Roman" panose="02020603050405020304" charset="0"/>
                <a:sym typeface="+mn-ea"/>
              </a:rPr>
              <a:t>Adding a code cell</a:t>
            </a:r>
          </a:p>
        </p:txBody>
      </p:sp>
      <p:sp>
        <p:nvSpPr>
          <p:cNvPr id="9" name="Text 4">
            <a:extLst>
              <a:ext uri="{FF2B5EF4-FFF2-40B4-BE49-F238E27FC236}">
                <a16:creationId xmlns:a16="http://schemas.microsoft.com/office/drawing/2014/main" id="{6C83BA7D-E625-0E6E-A50F-961995E7A72E}"/>
              </a:ext>
            </a:extLst>
          </p:cNvPr>
          <p:cNvSpPr/>
          <p:nvPr/>
        </p:nvSpPr>
        <p:spPr>
          <a:xfrm>
            <a:off x="368158" y="3915647"/>
            <a:ext cx="3243870" cy="764637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Times New Roman" panose="02020603050405020304" charset="0"/>
                <a:ea typeface="Roboto" pitchFamily="34" charset="-122"/>
                <a:cs typeface="Times New Roman" panose="02020603050405020304" charset="0"/>
                <a:sym typeface="+mn-ea"/>
              </a:rPr>
              <a:t>To add a code cell, simply click on the "+" button in the toolbar.</a:t>
            </a: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A846D5DD-B64F-D5A7-2E1B-37224B1F1D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7237" y="1553401"/>
            <a:ext cx="2925935" cy="1875599"/>
          </a:xfrm>
          <a:prstGeom prst="rect">
            <a:avLst/>
          </a:prstGeom>
        </p:spPr>
      </p:pic>
      <p:sp>
        <p:nvSpPr>
          <p:cNvPr id="12" name="Text 5">
            <a:extLst>
              <a:ext uri="{FF2B5EF4-FFF2-40B4-BE49-F238E27FC236}">
                <a16:creationId xmlns:a16="http://schemas.microsoft.com/office/drawing/2014/main" id="{31A68FB7-7F0B-C493-3252-636DFF9BE5BC}"/>
              </a:ext>
            </a:extLst>
          </p:cNvPr>
          <p:cNvSpPr/>
          <p:nvPr/>
        </p:nvSpPr>
        <p:spPr>
          <a:xfrm>
            <a:off x="4340589" y="3549887"/>
            <a:ext cx="3419230" cy="36512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algn="l">
              <a:lnSpc>
                <a:spcPts val="2735"/>
              </a:lnSpc>
              <a:buClrTx/>
              <a:buSzTx/>
              <a:buFontTx/>
              <a:buNone/>
            </a:pPr>
            <a:r>
              <a:rPr lang="en-US" sz="2185" dirty="0">
                <a:solidFill>
                  <a:srgbClr val="476FD6"/>
                </a:solidFill>
                <a:latin typeface="Times New Roman" panose="02020603050405020304" charset="0"/>
                <a:ea typeface="Roboto Slab" pitchFamily="34" charset="-122"/>
                <a:cs typeface="Times New Roman" panose="02020603050405020304" charset="0"/>
                <a:sym typeface="+mn-ea"/>
              </a:rPr>
              <a:t>Step 4.2</a:t>
            </a:r>
            <a:r>
              <a:rPr lang="zh-CN" altLang="en-US" sz="2185" dirty="0">
                <a:solidFill>
                  <a:srgbClr val="476FD6"/>
                </a:solidFill>
                <a:latin typeface="Times New Roman" panose="02020603050405020304" charset="0"/>
                <a:ea typeface="Roboto Slab" pitchFamily="34" charset="-122"/>
                <a:cs typeface="Times New Roman" panose="02020603050405020304" charset="0"/>
                <a:sym typeface="+mn-ea"/>
              </a:rPr>
              <a:t>：</a:t>
            </a:r>
            <a:r>
              <a:rPr lang="en-US" sz="2185" dirty="0">
                <a:solidFill>
                  <a:srgbClr val="476FD6"/>
                </a:solidFill>
                <a:latin typeface="Times New Roman" panose="02020603050405020304" charset="0"/>
                <a:ea typeface="Roboto Slab" pitchFamily="34" charset="-122"/>
                <a:cs typeface="Times New Roman" panose="02020603050405020304" charset="0"/>
              </a:rPr>
              <a:t>Writing your code</a:t>
            </a:r>
          </a:p>
        </p:txBody>
      </p:sp>
      <p:sp>
        <p:nvSpPr>
          <p:cNvPr id="13" name="Text 6">
            <a:extLst>
              <a:ext uri="{FF2B5EF4-FFF2-40B4-BE49-F238E27FC236}">
                <a16:creationId xmlns:a16="http://schemas.microsoft.com/office/drawing/2014/main" id="{B85F4B48-3972-3B7A-11BB-7D6CD4B80850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4364990" y="3944509"/>
            <a:ext cx="3462020" cy="1578642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Times New Roman" panose="02020603050405020304" charset="0"/>
                <a:ea typeface="Roboto" pitchFamily="34" charset="-122"/>
                <a:cs typeface="Times New Roman" panose="02020603050405020304" charset="0"/>
                <a:sym typeface="+mn-ea"/>
              </a:rPr>
              <a:t>In the code cell, you can write your Python code. For example, we add 6+9, and we print the result. </a:t>
            </a:r>
          </a:p>
          <a:p>
            <a:pPr marL="0" indent="0" algn="ctr">
              <a:lnSpc>
                <a:spcPts val="2800"/>
              </a:lnSpc>
              <a:buNone/>
            </a:pPr>
            <a:r>
              <a:rPr lang="en-US" sz="1750" dirty="0">
                <a:solidFill>
                  <a:srgbClr val="FF0000"/>
                </a:solidFill>
                <a:latin typeface="Times New Roman" panose="02020603050405020304" charset="0"/>
                <a:ea typeface="Roboto" pitchFamily="34" charset="-122"/>
                <a:cs typeface="Times New Roman" panose="02020603050405020304" charset="0"/>
                <a:sym typeface="+mn-ea"/>
              </a:rPr>
              <a:t>print(6+9)</a:t>
            </a:r>
          </a:p>
        </p:txBody>
      </p:sp>
      <p:sp>
        <p:nvSpPr>
          <p:cNvPr id="14" name="Text 6">
            <a:extLst>
              <a:ext uri="{FF2B5EF4-FFF2-40B4-BE49-F238E27FC236}">
                <a16:creationId xmlns:a16="http://schemas.microsoft.com/office/drawing/2014/main" id="{F0B03160-5776-B662-E78B-BEB8D284868F}"/>
              </a:ext>
            </a:extLst>
          </p:cNvPr>
          <p:cNvSpPr/>
          <p:nvPr/>
        </p:nvSpPr>
        <p:spPr>
          <a:xfrm>
            <a:off x="8389019" y="3944509"/>
            <a:ext cx="2841456" cy="365126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Times New Roman" panose="02020603050405020304" charset="0"/>
                <a:ea typeface="Roboto" pitchFamily="34" charset="-122"/>
                <a:cs typeface="Times New Roman" panose="02020603050405020304" charset="0"/>
                <a:sym typeface="+mn-ea"/>
              </a:rPr>
              <a:t>you can click the play button. </a:t>
            </a:r>
          </a:p>
        </p:txBody>
      </p:sp>
      <p:sp>
        <p:nvSpPr>
          <p:cNvPr id="15" name="Text 7">
            <a:extLst>
              <a:ext uri="{FF2B5EF4-FFF2-40B4-BE49-F238E27FC236}">
                <a16:creationId xmlns:a16="http://schemas.microsoft.com/office/drawing/2014/main" id="{6FF878AA-01EE-B1FA-95FE-DFAF7B6301CA}"/>
              </a:ext>
            </a:extLst>
          </p:cNvPr>
          <p:cNvSpPr/>
          <p:nvPr/>
        </p:nvSpPr>
        <p:spPr>
          <a:xfrm>
            <a:off x="8100131" y="3567667"/>
            <a:ext cx="3419229" cy="347345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735"/>
              </a:lnSpc>
              <a:buNone/>
            </a:pPr>
            <a:r>
              <a:rPr lang="en-US" sz="2185" dirty="0">
                <a:solidFill>
                  <a:srgbClr val="476FD6"/>
                </a:solidFill>
                <a:latin typeface="Times New Roman" panose="02020603050405020304" charset="0"/>
                <a:ea typeface="Roboto Slab" pitchFamily="34" charset="-122"/>
                <a:cs typeface="Times New Roman" panose="02020603050405020304" charset="0"/>
                <a:sym typeface="+mn-ea"/>
              </a:rPr>
              <a:t>Step 4.3</a:t>
            </a:r>
            <a:r>
              <a:rPr lang="zh-CN" altLang="en-US" sz="2185" dirty="0">
                <a:solidFill>
                  <a:srgbClr val="476FD6"/>
                </a:solidFill>
                <a:latin typeface="Times New Roman" panose="02020603050405020304" charset="0"/>
                <a:ea typeface="Roboto Slab" pitchFamily="34" charset="-122"/>
                <a:cs typeface="Times New Roman" panose="02020603050405020304" charset="0"/>
                <a:sym typeface="+mn-ea"/>
              </a:rPr>
              <a:t>：</a:t>
            </a:r>
            <a:r>
              <a:rPr lang="en-US" altLang="zh-CN" sz="2185" dirty="0">
                <a:solidFill>
                  <a:srgbClr val="476FD6"/>
                </a:solidFill>
                <a:latin typeface="Times New Roman" panose="02020603050405020304" charset="0"/>
                <a:ea typeface="Roboto Slab" pitchFamily="34" charset="-122"/>
                <a:cs typeface="Times New Roman" panose="02020603050405020304" charset="0"/>
                <a:sym typeface="+mn-ea"/>
              </a:rPr>
              <a:t>Run </a:t>
            </a:r>
            <a:r>
              <a:rPr lang="en-US" sz="2185" dirty="0">
                <a:solidFill>
                  <a:srgbClr val="476FD6"/>
                </a:solidFill>
                <a:latin typeface="Times New Roman" panose="02020603050405020304" charset="0"/>
                <a:ea typeface="Roboto Slab" pitchFamily="34" charset="-122"/>
                <a:cs typeface="Times New Roman" panose="02020603050405020304" charset="0"/>
              </a:rPr>
              <a:t>the code cell</a:t>
            </a:r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D462FD50-D0B7-04CB-A043-9AD839AE2C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46779" y="1572645"/>
            <a:ext cx="2925935" cy="1868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9575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: 圓角 20">
            <a:extLst>
              <a:ext uri="{FF2B5EF4-FFF2-40B4-BE49-F238E27FC236}">
                <a16:creationId xmlns:a16="http://schemas.microsoft.com/office/drawing/2014/main" id="{8BA8ECB5-C665-5D05-C7C1-7302F321FEAA}"/>
              </a:ext>
            </a:extLst>
          </p:cNvPr>
          <p:cNvSpPr/>
          <p:nvPr/>
        </p:nvSpPr>
        <p:spPr>
          <a:xfrm>
            <a:off x="1751308" y="3538448"/>
            <a:ext cx="8260597" cy="3183026"/>
          </a:xfrm>
          <a:prstGeom prst="roundRect">
            <a:avLst>
              <a:gd name="adj" fmla="val 4494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EACD1C4E-3FA7-F762-029D-F1D2429BB8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148748"/>
            <a:ext cx="9232232" cy="1325563"/>
          </a:xfrm>
        </p:spPr>
        <p:txBody>
          <a:bodyPr/>
          <a:lstStyle/>
          <a:p>
            <a:r>
              <a:rPr lang="en-US" altLang="zh-TW" b="1" dirty="0"/>
              <a:t>Step 5: Open an Existing Notebook</a:t>
            </a:r>
            <a:endParaRPr lang="zh-TW" altLang="en-US" b="1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D7876E0-EB31-8615-9C3F-0B434EE826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830D6-9343-4186-B4B0-B600E5C5FB6B}" type="slidenum">
              <a:rPr lang="zh-TW" altLang="en-US" smtClean="0"/>
              <a:pPr/>
              <a:t>7</a:t>
            </a:fld>
            <a:endParaRPr lang="zh-TW" altLang="en-US"/>
          </a:p>
        </p:txBody>
      </p:sp>
      <p:sp>
        <p:nvSpPr>
          <p:cNvPr id="6" name="Shape 3">
            <a:extLst>
              <a:ext uri="{FF2B5EF4-FFF2-40B4-BE49-F238E27FC236}">
                <a16:creationId xmlns:a16="http://schemas.microsoft.com/office/drawing/2014/main" id="{E15758CF-72C9-CA5B-BB5E-BD94B6D50562}"/>
              </a:ext>
            </a:extLst>
          </p:cNvPr>
          <p:cNvSpPr/>
          <p:nvPr/>
        </p:nvSpPr>
        <p:spPr>
          <a:xfrm>
            <a:off x="762646" y="1408004"/>
            <a:ext cx="3370064" cy="1864585"/>
          </a:xfrm>
          <a:prstGeom prst="roundRect">
            <a:avLst>
              <a:gd name="adj" fmla="val 4777"/>
            </a:avLst>
          </a:prstGeom>
          <a:solidFill>
            <a:srgbClr val="E7EDF9"/>
          </a:solidFill>
        </p:spPr>
        <p:txBody>
          <a:bodyPr/>
          <a:lstStyle/>
          <a:p>
            <a:endParaRPr lang="zh-TW" altLang="en-US"/>
          </a:p>
        </p:txBody>
      </p:sp>
      <p:sp>
        <p:nvSpPr>
          <p:cNvPr id="7" name="Text 4">
            <a:extLst>
              <a:ext uri="{FF2B5EF4-FFF2-40B4-BE49-F238E27FC236}">
                <a16:creationId xmlns:a16="http://schemas.microsoft.com/office/drawing/2014/main" id="{18417426-8D4B-6211-AF57-FB256A1FC671}"/>
              </a:ext>
            </a:extLst>
          </p:cNvPr>
          <p:cNvSpPr/>
          <p:nvPr/>
        </p:nvSpPr>
        <p:spPr>
          <a:xfrm>
            <a:off x="1351916" y="1414254"/>
            <a:ext cx="2191521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735"/>
              </a:lnSpc>
              <a:buNone/>
            </a:pPr>
            <a:r>
              <a:rPr lang="en-US" sz="2185" dirty="0">
                <a:solidFill>
                  <a:srgbClr val="476FD6"/>
                </a:solidFill>
                <a:latin typeface="Times New Roman" panose="02020603050405020304" charset="0"/>
                <a:ea typeface="Roboto Slab" pitchFamily="34" charset="-122"/>
                <a:cs typeface="Times New Roman" panose="02020603050405020304" charset="0"/>
              </a:rPr>
              <a:t>Start from Scratch</a:t>
            </a:r>
          </a:p>
        </p:txBody>
      </p:sp>
      <p:sp>
        <p:nvSpPr>
          <p:cNvPr id="8" name="Text 5">
            <a:extLst>
              <a:ext uri="{FF2B5EF4-FFF2-40B4-BE49-F238E27FC236}">
                <a16:creationId xmlns:a16="http://schemas.microsoft.com/office/drawing/2014/main" id="{24A19755-71F7-6334-4376-B261C061B372}"/>
              </a:ext>
            </a:extLst>
          </p:cNvPr>
          <p:cNvSpPr/>
          <p:nvPr/>
        </p:nvSpPr>
        <p:spPr>
          <a:xfrm>
            <a:off x="984814" y="1761440"/>
            <a:ext cx="2925723" cy="106620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Times New Roman" panose="02020603050405020304" charset="0"/>
                <a:ea typeface="Roboto" pitchFamily="34" charset="-122"/>
                <a:cs typeface="Times New Roman" panose="02020603050405020304" charset="0"/>
              </a:rPr>
              <a:t>Access the Notebook menu to create a new, blank notebook in Google </a:t>
            </a:r>
            <a:r>
              <a:rPr lang="en-US" sz="1750" dirty="0" err="1">
                <a:solidFill>
                  <a:srgbClr val="15213F"/>
                </a:solidFill>
                <a:latin typeface="Times New Roman" panose="02020603050405020304" charset="0"/>
                <a:ea typeface="Roboto" pitchFamily="34" charset="-122"/>
                <a:cs typeface="Times New Roman" panose="02020603050405020304" charset="0"/>
              </a:rPr>
              <a:t>Colab</a:t>
            </a:r>
            <a:r>
              <a:rPr lang="en-US" sz="1750" dirty="0">
                <a:solidFill>
                  <a:srgbClr val="15213F"/>
                </a:solidFill>
                <a:latin typeface="Times New Roman" panose="02020603050405020304" charset="0"/>
                <a:ea typeface="Roboto" pitchFamily="34" charset="-122"/>
                <a:cs typeface="Times New Roman" panose="02020603050405020304" charset="0"/>
              </a:rPr>
              <a:t>.</a:t>
            </a:r>
          </a:p>
        </p:txBody>
      </p:sp>
      <p:sp>
        <p:nvSpPr>
          <p:cNvPr id="9" name="Shape 6">
            <a:extLst>
              <a:ext uri="{FF2B5EF4-FFF2-40B4-BE49-F238E27FC236}">
                <a16:creationId xmlns:a16="http://schemas.microsoft.com/office/drawing/2014/main" id="{8490950A-AC9F-36F0-1B99-07372F4344FB}"/>
              </a:ext>
            </a:extLst>
          </p:cNvPr>
          <p:cNvSpPr/>
          <p:nvPr/>
        </p:nvSpPr>
        <p:spPr>
          <a:xfrm>
            <a:off x="4354881" y="1408004"/>
            <a:ext cx="3370064" cy="1864585"/>
          </a:xfrm>
          <a:prstGeom prst="roundRect">
            <a:avLst>
              <a:gd name="adj" fmla="val 4777"/>
            </a:avLst>
          </a:prstGeom>
          <a:solidFill>
            <a:srgbClr val="E7EDF9"/>
          </a:solidFill>
        </p:spPr>
        <p:txBody>
          <a:bodyPr/>
          <a:lstStyle/>
          <a:p>
            <a:endParaRPr lang="zh-TW" altLang="en-US"/>
          </a:p>
        </p:txBody>
      </p:sp>
      <p:sp>
        <p:nvSpPr>
          <p:cNvPr id="10" name="Text 7">
            <a:extLst>
              <a:ext uri="{FF2B5EF4-FFF2-40B4-BE49-F238E27FC236}">
                <a16:creationId xmlns:a16="http://schemas.microsoft.com/office/drawing/2014/main" id="{D0BE3350-4B32-5203-FEB0-4628BEB1E8BD}"/>
              </a:ext>
            </a:extLst>
          </p:cNvPr>
          <p:cNvSpPr/>
          <p:nvPr/>
        </p:nvSpPr>
        <p:spPr>
          <a:xfrm>
            <a:off x="4532355" y="1414254"/>
            <a:ext cx="3015113" cy="347186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735"/>
              </a:lnSpc>
              <a:buNone/>
            </a:pPr>
            <a:r>
              <a:rPr lang="en-US" sz="2185" dirty="0">
                <a:solidFill>
                  <a:srgbClr val="476FD6"/>
                </a:solidFill>
                <a:latin typeface="Times New Roman" panose="02020603050405020304" charset="0"/>
                <a:ea typeface="Roboto Slab" pitchFamily="34" charset="-122"/>
                <a:cs typeface="Times New Roman" panose="02020603050405020304" charset="0"/>
                <a:sym typeface="+mn-ea"/>
              </a:rPr>
              <a:t>Open Existing Notebook</a:t>
            </a:r>
          </a:p>
        </p:txBody>
      </p:sp>
      <p:sp>
        <p:nvSpPr>
          <p:cNvPr id="11" name="Text 8">
            <a:extLst>
              <a:ext uri="{FF2B5EF4-FFF2-40B4-BE49-F238E27FC236}">
                <a16:creationId xmlns:a16="http://schemas.microsoft.com/office/drawing/2014/main" id="{9B433E06-3D17-C629-70B2-88B029003C04}"/>
              </a:ext>
            </a:extLst>
          </p:cNvPr>
          <p:cNvSpPr/>
          <p:nvPr/>
        </p:nvSpPr>
        <p:spPr>
          <a:xfrm>
            <a:off x="4577049" y="1761440"/>
            <a:ext cx="2925723" cy="1421606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Times New Roman" panose="02020603050405020304" charset="0"/>
                <a:ea typeface="Roboto" pitchFamily="34" charset="-122"/>
                <a:cs typeface="Times New Roman" panose="02020603050405020304" charset="0"/>
              </a:rPr>
              <a:t>If you already have a notebook, you can easily open it in Google Colab by selecting it from your files.</a:t>
            </a:r>
          </a:p>
        </p:txBody>
      </p:sp>
      <p:sp>
        <p:nvSpPr>
          <p:cNvPr id="12" name="Shape 9">
            <a:extLst>
              <a:ext uri="{FF2B5EF4-FFF2-40B4-BE49-F238E27FC236}">
                <a16:creationId xmlns:a16="http://schemas.microsoft.com/office/drawing/2014/main" id="{30BEE809-1329-5299-833B-0909D8C6DD9F}"/>
              </a:ext>
            </a:extLst>
          </p:cNvPr>
          <p:cNvSpPr/>
          <p:nvPr/>
        </p:nvSpPr>
        <p:spPr>
          <a:xfrm>
            <a:off x="7947115" y="1408004"/>
            <a:ext cx="3370064" cy="1864585"/>
          </a:xfrm>
          <a:prstGeom prst="roundRect">
            <a:avLst>
              <a:gd name="adj" fmla="val 4777"/>
            </a:avLst>
          </a:prstGeom>
          <a:solidFill>
            <a:srgbClr val="E7EDF9"/>
          </a:solidFill>
        </p:spPr>
        <p:txBody>
          <a:bodyPr/>
          <a:lstStyle/>
          <a:p>
            <a:endParaRPr lang="zh-TW" altLang="en-US"/>
          </a:p>
        </p:txBody>
      </p:sp>
      <p:sp>
        <p:nvSpPr>
          <p:cNvPr id="13" name="Text 10">
            <a:extLst>
              <a:ext uri="{FF2B5EF4-FFF2-40B4-BE49-F238E27FC236}">
                <a16:creationId xmlns:a16="http://schemas.microsoft.com/office/drawing/2014/main" id="{43AF132A-8E60-36BF-ED2C-BD72DDC035FE}"/>
              </a:ext>
            </a:extLst>
          </p:cNvPr>
          <p:cNvSpPr/>
          <p:nvPr/>
        </p:nvSpPr>
        <p:spPr>
          <a:xfrm>
            <a:off x="8465006" y="1414254"/>
            <a:ext cx="2334282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735"/>
              </a:lnSpc>
              <a:buNone/>
            </a:pPr>
            <a:r>
              <a:rPr lang="en-US" sz="2185" dirty="0">
                <a:solidFill>
                  <a:srgbClr val="476FD6"/>
                </a:solidFill>
                <a:latin typeface="Times New Roman" panose="02020603050405020304" charset="0"/>
                <a:ea typeface="Roboto Slab" pitchFamily="34" charset="-122"/>
                <a:cs typeface="Times New Roman" panose="02020603050405020304" charset="0"/>
              </a:rPr>
              <a:t>Import form Github</a:t>
            </a:r>
          </a:p>
        </p:txBody>
      </p:sp>
      <p:sp>
        <p:nvSpPr>
          <p:cNvPr id="14" name="Text 11">
            <a:extLst>
              <a:ext uri="{FF2B5EF4-FFF2-40B4-BE49-F238E27FC236}">
                <a16:creationId xmlns:a16="http://schemas.microsoft.com/office/drawing/2014/main" id="{2E347688-203E-7264-5327-54F99516330D}"/>
              </a:ext>
            </a:extLst>
          </p:cNvPr>
          <p:cNvSpPr/>
          <p:nvPr/>
        </p:nvSpPr>
        <p:spPr>
          <a:xfrm>
            <a:off x="8169285" y="1761440"/>
            <a:ext cx="2925723" cy="1777008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Times New Roman" panose="02020603050405020304" charset="0"/>
                <a:ea typeface="Roboto" pitchFamily="34" charset="-122"/>
                <a:cs typeface="Times New Roman" panose="02020603050405020304" charset="0"/>
              </a:rPr>
              <a:t>Google Colab makes it easy to import existing notebooks from websites like</a:t>
            </a:r>
            <a:r>
              <a:rPr lang="en-US" altLang="zh-CN" sz="1750" dirty="0">
                <a:solidFill>
                  <a:srgbClr val="15213F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Github.</a:t>
            </a:r>
            <a:endParaRPr lang="zh-CN" altLang="en-US" sz="1750" dirty="0">
              <a:solidFill>
                <a:srgbClr val="15213F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ADABD02D-2ED4-21AA-F85B-42E186D25F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0226" y="3752227"/>
            <a:ext cx="3511424" cy="2796631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8CE44368-DCE8-9E08-FAF5-37F551F833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9332" y="3752227"/>
            <a:ext cx="3589407" cy="2796630"/>
          </a:xfrm>
          <a:prstGeom prst="rect">
            <a:avLst/>
          </a:prstGeom>
        </p:spPr>
      </p:pic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2BC8A094-D07A-60BB-BA61-CB683C1E43F9}"/>
              </a:ext>
            </a:extLst>
          </p:cNvPr>
          <p:cNvCxnSpPr>
            <a:stCxn id="16" idx="3"/>
            <a:endCxn id="18" idx="1"/>
          </p:cNvCxnSpPr>
          <p:nvPr/>
        </p:nvCxnSpPr>
        <p:spPr>
          <a:xfrm flipV="1">
            <a:off x="5561650" y="5150542"/>
            <a:ext cx="457682" cy="1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2">
            <a:extLst>
              <a:ext uri="{FF2B5EF4-FFF2-40B4-BE49-F238E27FC236}">
                <a16:creationId xmlns:a16="http://schemas.microsoft.com/office/drawing/2014/main" id="{6094BA27-1DE6-D0B5-AE3C-E0031C4C6D80}"/>
              </a:ext>
            </a:extLst>
          </p:cNvPr>
          <p:cNvCxnSpPr>
            <a:stCxn id="12" idx="2"/>
            <a:endCxn id="21" idx="0"/>
          </p:cNvCxnSpPr>
          <p:nvPr/>
        </p:nvCxnSpPr>
        <p:spPr>
          <a:xfrm flipH="1">
            <a:off x="5881607" y="3272589"/>
            <a:ext cx="3750540" cy="265859"/>
          </a:xfrm>
          <a:prstGeom prst="straightConnector1">
            <a:avLst/>
          </a:prstGeom>
          <a:ln w="635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2778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E163CDC1-CD3B-8B6B-D88B-9C25ED18D0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03113"/>
            <a:ext cx="12223731" cy="2706471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8EF77D17-77EF-682C-E90A-F8823453D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Step 6: Change the Runtime Type</a:t>
            </a:r>
            <a:endParaRPr lang="zh-TW" altLang="en-US" b="1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329BA53-2EAD-CA4E-BF66-87BA665D8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830D6-9343-4186-B4B0-B600E5C5FB6B}" type="slidenum">
              <a:rPr lang="zh-TW" altLang="en-US" smtClean="0"/>
              <a:pPr/>
              <a:t>8</a:t>
            </a:fld>
            <a:endParaRPr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50AA1F3F-6107-533D-1181-01D716F1DF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9417" y="1334825"/>
            <a:ext cx="2915749" cy="3500645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B7602730-8F3B-5949-5A6D-50DDD36233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1223438"/>
            <a:ext cx="4991009" cy="3612032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3C3A25A3-D36A-E7E8-6139-C5B0049438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00" y="1924379"/>
            <a:ext cx="2390476" cy="2009524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90F5E0D5-BC4D-4CFE-6F86-9D0E8D1D2661}"/>
              </a:ext>
            </a:extLst>
          </p:cNvPr>
          <p:cNvSpPr/>
          <p:nvPr/>
        </p:nvSpPr>
        <p:spPr>
          <a:xfrm>
            <a:off x="3347634" y="2061275"/>
            <a:ext cx="1937288" cy="482246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CDFF71E7-2EC5-9127-E12E-575D8B5D9918}"/>
              </a:ext>
            </a:extLst>
          </p:cNvPr>
          <p:cNvCxnSpPr>
            <a:cxnSpLocks/>
            <a:stCxn id="14" idx="1"/>
          </p:cNvCxnSpPr>
          <p:nvPr/>
        </p:nvCxnSpPr>
        <p:spPr>
          <a:xfrm flipH="1">
            <a:off x="1611824" y="2302398"/>
            <a:ext cx="1735810" cy="106921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>
            <a:extLst>
              <a:ext uri="{FF2B5EF4-FFF2-40B4-BE49-F238E27FC236}">
                <a16:creationId xmlns:a16="http://schemas.microsoft.com/office/drawing/2014/main" id="{E914BD81-73EB-ABE4-4092-D5B3258E0D18}"/>
              </a:ext>
            </a:extLst>
          </p:cNvPr>
          <p:cNvSpPr/>
          <p:nvPr/>
        </p:nvSpPr>
        <p:spPr>
          <a:xfrm>
            <a:off x="464949" y="2805193"/>
            <a:ext cx="1146875" cy="1128710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CB0A3C2E-04C9-A434-593A-CCDA59E642E4}"/>
              </a:ext>
            </a:extLst>
          </p:cNvPr>
          <p:cNvSpPr/>
          <p:nvPr/>
        </p:nvSpPr>
        <p:spPr>
          <a:xfrm>
            <a:off x="3347634" y="2805193"/>
            <a:ext cx="4370522" cy="734058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8900ABC2-8424-7659-C90F-87AD0E2A0751}"/>
              </a:ext>
            </a:extLst>
          </p:cNvPr>
          <p:cNvSpPr/>
          <p:nvPr/>
        </p:nvSpPr>
        <p:spPr>
          <a:xfrm>
            <a:off x="11174278" y="1854887"/>
            <a:ext cx="260888" cy="378019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4F44EEFB-BD53-0B4A-22D3-0482F7470E13}"/>
              </a:ext>
            </a:extLst>
          </p:cNvPr>
          <p:cNvSpPr/>
          <p:nvPr/>
        </p:nvSpPr>
        <p:spPr>
          <a:xfrm>
            <a:off x="8648054" y="2433234"/>
            <a:ext cx="2787112" cy="319734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5" name="直線單箭頭接點 24">
            <a:extLst>
              <a:ext uri="{FF2B5EF4-FFF2-40B4-BE49-F238E27FC236}">
                <a16:creationId xmlns:a16="http://schemas.microsoft.com/office/drawing/2014/main" id="{D5CC5FEB-6F25-5A5C-CD29-37D45DA5476F}"/>
              </a:ext>
            </a:extLst>
          </p:cNvPr>
          <p:cNvCxnSpPr>
            <a:stCxn id="21" idx="1"/>
          </p:cNvCxnSpPr>
          <p:nvPr/>
        </p:nvCxnSpPr>
        <p:spPr>
          <a:xfrm flipH="1" flipV="1">
            <a:off x="5098942" y="1596325"/>
            <a:ext cx="3549112" cy="996776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 25">
            <a:extLst>
              <a:ext uri="{FF2B5EF4-FFF2-40B4-BE49-F238E27FC236}">
                <a16:creationId xmlns:a16="http://schemas.microsoft.com/office/drawing/2014/main" id="{BEFDC551-5DE5-4037-5E5E-12908DBF4B8F}"/>
              </a:ext>
            </a:extLst>
          </p:cNvPr>
          <p:cNvSpPr/>
          <p:nvPr/>
        </p:nvSpPr>
        <p:spPr>
          <a:xfrm>
            <a:off x="3161654" y="1334825"/>
            <a:ext cx="1937288" cy="464778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5693629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</TotalTime>
  <Words>440</Words>
  <Application>Microsoft Office PowerPoint</Application>
  <PresentationFormat>寬螢幕</PresentationFormat>
  <Paragraphs>50</Paragraphs>
  <Slides>8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Times New Roman</vt:lpstr>
      <vt:lpstr>Office 佈景主題</vt:lpstr>
      <vt:lpstr>COMP1021 Introduction to Computer Science</vt:lpstr>
      <vt:lpstr>Unlock the Power of Google Colab</vt:lpstr>
      <vt:lpstr>Step 1: Creat Your Account</vt:lpstr>
      <vt:lpstr>Step 2: Understand the Colab Interface</vt:lpstr>
      <vt:lpstr>Step 3: Creat a New Notebook</vt:lpstr>
      <vt:lpstr> Step 4: Write and Run the Code</vt:lpstr>
      <vt:lpstr>Step 5: Open an Existing Notebook</vt:lpstr>
      <vt:lpstr>Step 6: Change the Runtime Type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Yokhong Wong</dc:creator>
  <cp:lastModifiedBy>Yokhong Wong</cp:lastModifiedBy>
  <cp:revision>17</cp:revision>
  <dcterms:created xsi:type="dcterms:W3CDTF">2023-09-25T18:07:42Z</dcterms:created>
  <dcterms:modified xsi:type="dcterms:W3CDTF">2023-10-19T15:22:18Z</dcterms:modified>
</cp:coreProperties>
</file>